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Layout+xml" PartName="/ppt/slideLayouts/slideLayout8.xml"/>
  <Override ContentType="application/vnd.openxmlformats-officedocument.drawingml.diagramColors+xml" PartName="/ppt/diagrams/colors1.xml"/>
  <Override ContentType="application/vnd.ms-office.drawingml.diagramDrawing+xml" PartName="/ppt/diagrams/drawing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ms-office.drawingml.diagramDrawing+xml" PartName="/ppt/diagrams/drawing1.xml"/>
  <Override ContentType="application/vnd.openxmlformats-officedocument.drawingml.diagramStyle+xml" PartName="/ppt/diagrams/quickStyl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Override ContentType="application/vnd.openxmlformats-officedocument.drawingml.diagramStyle+xml" PartName="/ppt/diagrams/quickStyle1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drawingml.diagramLayout+xml" PartName="/ppt/diagrams/layout2.xml"/>
  <Override ContentType="application/vnd.openxmlformats-officedocument.drawingml.diagramLayout+xml" PartName="/ppt/diagrams/layout1.xml"/>
  <Override ContentType="application/vnd.openxmlformats-officedocument.drawingml.diagramData+xml" PartName="/ppt/diagrams/data2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officedocument.drawingml.diagramData+xml" PartName="/ppt/diagrams/data1.xml"/>
  <Override ContentType="application/vnd.openxmlformats-package.core-properties+xml" PartName="/docProps/core.xml"/>
  <Override ContentType="application/vnd.openxmlformats-officedocument.presentationml.slide+xml" PartName="/ppt/slides/slide5.xml"/>
  <Override ContentType="application/vnd.openxmlformats-officedocument.presentationml.slideLayout+xml" PartName="/ppt/slideLayouts/slideLayout7.xml"/>
  <Default ContentType="image/png" Extension="png"/>
  <Override ContentType="application/vnd.openxmlformats-officedocument.drawingml.diagramColors+xml" PartName="/ppt/diagrams/colors2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1" r:id="rId3"/>
    <p:sldId id="265" r:id="rId4"/>
    <p:sldId id="274" r:id="rId5"/>
    <p:sldId id="262" r:id="rId6"/>
    <p:sldId id="270" r:id="rId7"/>
    <p:sldId id="271" r:id="rId8"/>
    <p:sldId id="272" r:id="rId9"/>
    <p:sldId id="263" r:id="rId10"/>
    <p:sldId id="264" r:id="rId11"/>
    <p:sldId id="275" r:id="rId12"/>
    <p:sldId id="279" r:id="rId13"/>
    <p:sldId id="280" r:id="rId14"/>
    <p:sldId id="281" r:id="rId15"/>
    <p:sldId id="276" r:id="rId16"/>
    <p:sldId id="277" r:id="rId17"/>
    <p:sldId id="269" r:id="rId18"/>
    <p:sldId id="278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7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2F22EB-A903-43AA-9FC9-2F34D6171E9D}" type="doc">
      <dgm:prSet loTypeId="urn:microsoft.com/office/officeart/2005/8/layout/arrow5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6268668-F8AB-4B32-A4A5-D62FDBA9EF7C}">
      <dgm:prSet phldrT="[Текст]"/>
      <dgm:spPr/>
      <dgm:t>
        <a:bodyPr/>
        <a:lstStyle/>
        <a:p>
          <a:r>
            <a:rPr lang="ru-RU" dirty="0" smtClean="0"/>
            <a:t>ПРОСТАЯ ДВУХЧАСТНАЯ РЕПРИЗНАЯ ФОРМА </a:t>
          </a:r>
          <a:endParaRPr lang="ru-RU" dirty="0"/>
        </a:p>
      </dgm:t>
    </dgm:pt>
    <dgm:pt modelId="{30D0B07F-FC40-44FC-9DFB-ECC3E443A054}" type="parTrans" cxnId="{0D231404-EB82-43A8-B650-1BA48E5E4BFB}">
      <dgm:prSet/>
      <dgm:spPr/>
      <dgm:t>
        <a:bodyPr/>
        <a:lstStyle/>
        <a:p>
          <a:endParaRPr lang="ru-RU"/>
        </a:p>
      </dgm:t>
    </dgm:pt>
    <dgm:pt modelId="{7FC153D8-8A80-499B-9581-01257385E05B}" type="sibTrans" cxnId="{0D231404-EB82-43A8-B650-1BA48E5E4BFB}">
      <dgm:prSet/>
      <dgm:spPr/>
      <dgm:t>
        <a:bodyPr/>
        <a:lstStyle/>
        <a:p>
          <a:endParaRPr lang="ru-RU"/>
        </a:p>
      </dgm:t>
    </dgm:pt>
    <dgm:pt modelId="{CD6738C1-35C6-4B19-8A0D-D131A2CD559F}">
      <dgm:prSet phldrT="[Текст]"/>
      <dgm:spPr/>
      <dgm:t>
        <a:bodyPr/>
        <a:lstStyle/>
        <a:p>
          <a:r>
            <a:rPr lang="ru-RU" dirty="0" smtClean="0"/>
            <a:t>ПРОСТАЯ ДВУХЧАСТНАЯ БЕЗРЕПРИЗНАЯ ФОРМА </a:t>
          </a:r>
          <a:endParaRPr lang="ru-RU" dirty="0"/>
        </a:p>
      </dgm:t>
    </dgm:pt>
    <dgm:pt modelId="{989D3065-3663-405A-948B-149FE2CADD62}" type="parTrans" cxnId="{D2D17DD8-4F91-413C-BDD4-9CD99AA4DA46}">
      <dgm:prSet/>
      <dgm:spPr/>
      <dgm:t>
        <a:bodyPr/>
        <a:lstStyle/>
        <a:p>
          <a:endParaRPr lang="ru-RU"/>
        </a:p>
      </dgm:t>
    </dgm:pt>
    <dgm:pt modelId="{2F161BA6-ADB5-4D99-B05B-4D9EB79D3C42}" type="sibTrans" cxnId="{D2D17DD8-4F91-413C-BDD4-9CD99AA4DA46}">
      <dgm:prSet/>
      <dgm:spPr/>
      <dgm:t>
        <a:bodyPr/>
        <a:lstStyle/>
        <a:p>
          <a:endParaRPr lang="ru-RU"/>
        </a:p>
      </dgm:t>
    </dgm:pt>
    <dgm:pt modelId="{8B841F13-9531-4240-ACDD-1D5F64953E52}" type="pres">
      <dgm:prSet presAssocID="{B22F22EB-A903-43AA-9FC9-2F34D6171E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18C16E-1949-4CA5-B3DD-75F38D223899}" type="pres">
      <dgm:prSet presAssocID="{D6268668-F8AB-4B32-A4A5-D62FDBA9EF7C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75AAF1-9ABB-4B3F-B956-4DAD1DAC2F31}" type="pres">
      <dgm:prSet presAssocID="{CD6738C1-35C6-4B19-8A0D-D131A2CD559F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D17DD8-4F91-413C-BDD4-9CD99AA4DA46}" srcId="{B22F22EB-A903-43AA-9FC9-2F34D6171E9D}" destId="{CD6738C1-35C6-4B19-8A0D-D131A2CD559F}" srcOrd="1" destOrd="0" parTransId="{989D3065-3663-405A-948B-149FE2CADD62}" sibTransId="{2F161BA6-ADB5-4D99-B05B-4D9EB79D3C42}"/>
    <dgm:cxn modelId="{0A6AE8AA-EC32-45F0-8606-50E539C1B103}" type="presOf" srcId="{D6268668-F8AB-4B32-A4A5-D62FDBA9EF7C}" destId="{7518C16E-1949-4CA5-B3DD-75F38D223899}" srcOrd="0" destOrd="0" presId="urn:microsoft.com/office/officeart/2005/8/layout/arrow5"/>
    <dgm:cxn modelId="{E66A7D77-1835-480B-A8C2-DC8B6C71F3AF}" type="presOf" srcId="{CD6738C1-35C6-4B19-8A0D-D131A2CD559F}" destId="{3875AAF1-9ABB-4B3F-B956-4DAD1DAC2F31}" srcOrd="0" destOrd="0" presId="urn:microsoft.com/office/officeart/2005/8/layout/arrow5"/>
    <dgm:cxn modelId="{AB347096-B7B6-45E4-AC3C-2E69112F70E3}" type="presOf" srcId="{B22F22EB-A903-43AA-9FC9-2F34D6171E9D}" destId="{8B841F13-9531-4240-ACDD-1D5F64953E52}" srcOrd="0" destOrd="0" presId="urn:microsoft.com/office/officeart/2005/8/layout/arrow5"/>
    <dgm:cxn modelId="{0D231404-EB82-43A8-B650-1BA48E5E4BFB}" srcId="{B22F22EB-A903-43AA-9FC9-2F34D6171E9D}" destId="{D6268668-F8AB-4B32-A4A5-D62FDBA9EF7C}" srcOrd="0" destOrd="0" parTransId="{30D0B07F-FC40-44FC-9DFB-ECC3E443A054}" sibTransId="{7FC153D8-8A80-499B-9581-01257385E05B}"/>
    <dgm:cxn modelId="{BBC88F9E-2A32-4826-8C77-2D14AA97F2D2}" type="presParOf" srcId="{8B841F13-9531-4240-ACDD-1D5F64953E52}" destId="{7518C16E-1949-4CA5-B3DD-75F38D223899}" srcOrd="0" destOrd="0" presId="urn:microsoft.com/office/officeart/2005/8/layout/arrow5"/>
    <dgm:cxn modelId="{BDEBFACF-A91F-4A71-9BDB-96FEC3ABD5EF}" type="presParOf" srcId="{8B841F13-9531-4240-ACDD-1D5F64953E52}" destId="{3875AAF1-9ABB-4B3F-B956-4DAD1DAC2F31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1B72BB-3593-463F-8E5D-5E9B16ECD86D}" type="doc">
      <dgm:prSet loTypeId="urn:microsoft.com/office/officeart/2005/8/layout/vList6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C893CAE-6E0B-4721-9F87-48F47878B9DB}">
      <dgm:prSet phldrT="[Текст]"/>
      <dgm:spPr/>
      <dgm:t>
        <a:bodyPr/>
        <a:lstStyle/>
        <a:p>
          <a:r>
            <a:rPr lang="ru-RU" dirty="0" smtClean="0"/>
            <a:t>1 ПЕРИОД </a:t>
          </a:r>
          <a:endParaRPr lang="ru-RU" dirty="0"/>
        </a:p>
      </dgm:t>
    </dgm:pt>
    <dgm:pt modelId="{23B054E5-9C5B-444B-83AC-D450E8853E0F}" type="parTrans" cxnId="{0991B8B2-9A27-4DE7-A74A-BF83DB9E7D09}">
      <dgm:prSet/>
      <dgm:spPr/>
      <dgm:t>
        <a:bodyPr/>
        <a:lstStyle/>
        <a:p>
          <a:endParaRPr lang="ru-RU"/>
        </a:p>
      </dgm:t>
    </dgm:pt>
    <dgm:pt modelId="{C05876E1-4C75-4BC6-A1D6-4F5D4960F568}" type="sibTrans" cxnId="{0991B8B2-9A27-4DE7-A74A-BF83DB9E7D09}">
      <dgm:prSet/>
      <dgm:spPr/>
      <dgm:t>
        <a:bodyPr/>
        <a:lstStyle/>
        <a:p>
          <a:endParaRPr lang="ru-RU"/>
        </a:p>
      </dgm:t>
    </dgm:pt>
    <dgm:pt modelId="{27F27AEC-7201-4843-9071-3DD415E34A5E}">
      <dgm:prSet phldrT="[Текст]"/>
      <dgm:spPr/>
      <dgm:t>
        <a:bodyPr/>
        <a:lstStyle/>
        <a:p>
          <a:r>
            <a:rPr lang="ru-RU" dirty="0" smtClean="0"/>
            <a:t>ЗАПЕВ  </a:t>
          </a:r>
          <a:endParaRPr lang="ru-RU" dirty="0"/>
        </a:p>
      </dgm:t>
    </dgm:pt>
    <dgm:pt modelId="{2E48D144-DF5F-47C2-8300-2B7ED08FDF86}" type="parTrans" cxnId="{02532673-3BCE-4198-8017-C746F395719F}">
      <dgm:prSet/>
      <dgm:spPr/>
      <dgm:t>
        <a:bodyPr/>
        <a:lstStyle/>
        <a:p>
          <a:endParaRPr lang="ru-RU"/>
        </a:p>
      </dgm:t>
    </dgm:pt>
    <dgm:pt modelId="{D0789FBE-8220-4483-89C6-2AF532DBED97}" type="sibTrans" cxnId="{02532673-3BCE-4198-8017-C746F395719F}">
      <dgm:prSet/>
      <dgm:spPr/>
      <dgm:t>
        <a:bodyPr/>
        <a:lstStyle/>
        <a:p>
          <a:endParaRPr lang="ru-RU"/>
        </a:p>
      </dgm:t>
    </dgm:pt>
    <dgm:pt modelId="{3247F135-F52B-4135-BC78-6CFAF286816B}">
      <dgm:prSet phldrT="[Текст]"/>
      <dgm:spPr/>
      <dgm:t>
        <a:bodyPr/>
        <a:lstStyle/>
        <a:p>
          <a:r>
            <a:rPr lang="ru-RU" dirty="0" smtClean="0"/>
            <a:t>2 ПЕРИОД </a:t>
          </a:r>
          <a:endParaRPr lang="ru-RU" dirty="0"/>
        </a:p>
      </dgm:t>
    </dgm:pt>
    <dgm:pt modelId="{F68DD1ED-8FC6-4BFE-BB39-CBB1A72978E0}" type="parTrans" cxnId="{99AF09EE-CC06-44CE-8F0F-653A30217387}">
      <dgm:prSet/>
      <dgm:spPr/>
      <dgm:t>
        <a:bodyPr/>
        <a:lstStyle/>
        <a:p>
          <a:endParaRPr lang="ru-RU"/>
        </a:p>
      </dgm:t>
    </dgm:pt>
    <dgm:pt modelId="{4F3988ED-31E2-4D81-B246-7D9746F02C22}" type="sibTrans" cxnId="{99AF09EE-CC06-44CE-8F0F-653A30217387}">
      <dgm:prSet/>
      <dgm:spPr/>
      <dgm:t>
        <a:bodyPr/>
        <a:lstStyle/>
        <a:p>
          <a:endParaRPr lang="ru-RU"/>
        </a:p>
      </dgm:t>
    </dgm:pt>
    <dgm:pt modelId="{67721B68-4967-4F48-BA2E-8AF30B197614}">
      <dgm:prSet phldrT="[Текст]"/>
      <dgm:spPr/>
      <dgm:t>
        <a:bodyPr/>
        <a:lstStyle/>
        <a:p>
          <a:r>
            <a:rPr lang="ru-RU" dirty="0" smtClean="0"/>
            <a:t>ПРИПЕВ </a:t>
          </a:r>
          <a:endParaRPr lang="ru-RU" dirty="0"/>
        </a:p>
      </dgm:t>
    </dgm:pt>
    <dgm:pt modelId="{85DB46BB-5442-44BF-AAFB-7136AA29BD43}" type="parTrans" cxnId="{ACEA3043-88A7-4082-938A-A0D3456D4B78}">
      <dgm:prSet/>
      <dgm:spPr/>
      <dgm:t>
        <a:bodyPr/>
        <a:lstStyle/>
        <a:p>
          <a:endParaRPr lang="ru-RU"/>
        </a:p>
      </dgm:t>
    </dgm:pt>
    <dgm:pt modelId="{200520DD-AB4B-4353-AE50-D53CAB91E520}" type="sibTrans" cxnId="{ACEA3043-88A7-4082-938A-A0D3456D4B78}">
      <dgm:prSet/>
      <dgm:spPr/>
      <dgm:t>
        <a:bodyPr/>
        <a:lstStyle/>
        <a:p>
          <a:endParaRPr lang="ru-RU"/>
        </a:p>
      </dgm:t>
    </dgm:pt>
    <dgm:pt modelId="{8DFAA1C7-2DB2-43ED-BE2E-B5B958D38443}" type="pres">
      <dgm:prSet presAssocID="{181B72BB-3593-463F-8E5D-5E9B16ECD86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E5789E-1D1C-4E08-AFFA-1A8CC0B6888F}" type="pres">
      <dgm:prSet presAssocID="{8C893CAE-6E0B-4721-9F87-48F47878B9DB}" presName="linNode" presStyleCnt="0"/>
      <dgm:spPr/>
    </dgm:pt>
    <dgm:pt modelId="{8F535566-259C-4834-8524-EB76897D211B}" type="pres">
      <dgm:prSet presAssocID="{8C893CAE-6E0B-4721-9F87-48F47878B9DB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00B4E-C476-4DE0-B3F1-59B0B37A194C}" type="pres">
      <dgm:prSet presAssocID="{8C893CAE-6E0B-4721-9F87-48F47878B9DB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792875-B02D-4C51-B89D-6D77B9C5CBBE}" type="pres">
      <dgm:prSet presAssocID="{C05876E1-4C75-4BC6-A1D6-4F5D4960F568}" presName="spacing" presStyleCnt="0"/>
      <dgm:spPr/>
    </dgm:pt>
    <dgm:pt modelId="{37F1FE1C-4102-4BFA-B825-B5311C468C91}" type="pres">
      <dgm:prSet presAssocID="{3247F135-F52B-4135-BC78-6CFAF286816B}" presName="linNode" presStyleCnt="0"/>
      <dgm:spPr/>
    </dgm:pt>
    <dgm:pt modelId="{F2BDB367-9817-400E-844C-62AB9AD8A6B5}" type="pres">
      <dgm:prSet presAssocID="{3247F135-F52B-4135-BC78-6CFAF286816B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9F1929-FB7E-4C34-AAB7-CB5054B173C9}" type="pres">
      <dgm:prSet presAssocID="{3247F135-F52B-4135-BC78-6CFAF286816B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1B8B2-9A27-4DE7-A74A-BF83DB9E7D09}" srcId="{181B72BB-3593-463F-8E5D-5E9B16ECD86D}" destId="{8C893CAE-6E0B-4721-9F87-48F47878B9DB}" srcOrd="0" destOrd="0" parTransId="{23B054E5-9C5B-444B-83AC-D450E8853E0F}" sibTransId="{C05876E1-4C75-4BC6-A1D6-4F5D4960F568}"/>
    <dgm:cxn modelId="{0592E1E0-8E90-4B57-9C03-C60FB0BF367E}" type="presOf" srcId="{67721B68-4967-4F48-BA2E-8AF30B197614}" destId="{559F1929-FB7E-4C34-AAB7-CB5054B173C9}" srcOrd="0" destOrd="0" presId="urn:microsoft.com/office/officeart/2005/8/layout/vList6"/>
    <dgm:cxn modelId="{4FB955B8-9E2F-4DF3-8F97-D4A1D3AA164D}" type="presOf" srcId="{8C893CAE-6E0B-4721-9F87-48F47878B9DB}" destId="{8F535566-259C-4834-8524-EB76897D211B}" srcOrd="0" destOrd="0" presId="urn:microsoft.com/office/officeart/2005/8/layout/vList6"/>
    <dgm:cxn modelId="{E490BAE5-1148-4F6E-96E3-C4E731C98952}" type="presOf" srcId="{3247F135-F52B-4135-BC78-6CFAF286816B}" destId="{F2BDB367-9817-400E-844C-62AB9AD8A6B5}" srcOrd="0" destOrd="0" presId="urn:microsoft.com/office/officeart/2005/8/layout/vList6"/>
    <dgm:cxn modelId="{A1FFFACD-AA0F-473B-BA79-535C3BE7A6ED}" type="presOf" srcId="{27F27AEC-7201-4843-9071-3DD415E34A5E}" destId="{A1300B4E-C476-4DE0-B3F1-59B0B37A194C}" srcOrd="0" destOrd="0" presId="urn:microsoft.com/office/officeart/2005/8/layout/vList6"/>
    <dgm:cxn modelId="{99AF09EE-CC06-44CE-8F0F-653A30217387}" srcId="{181B72BB-3593-463F-8E5D-5E9B16ECD86D}" destId="{3247F135-F52B-4135-BC78-6CFAF286816B}" srcOrd="1" destOrd="0" parTransId="{F68DD1ED-8FC6-4BFE-BB39-CBB1A72978E0}" sibTransId="{4F3988ED-31E2-4D81-B246-7D9746F02C22}"/>
    <dgm:cxn modelId="{ACEA3043-88A7-4082-938A-A0D3456D4B78}" srcId="{3247F135-F52B-4135-BC78-6CFAF286816B}" destId="{67721B68-4967-4F48-BA2E-8AF30B197614}" srcOrd="0" destOrd="0" parTransId="{85DB46BB-5442-44BF-AAFB-7136AA29BD43}" sibTransId="{200520DD-AB4B-4353-AE50-D53CAB91E520}"/>
    <dgm:cxn modelId="{02532673-3BCE-4198-8017-C746F395719F}" srcId="{8C893CAE-6E0B-4721-9F87-48F47878B9DB}" destId="{27F27AEC-7201-4843-9071-3DD415E34A5E}" srcOrd="0" destOrd="0" parTransId="{2E48D144-DF5F-47C2-8300-2B7ED08FDF86}" sibTransId="{D0789FBE-8220-4483-89C6-2AF532DBED97}"/>
    <dgm:cxn modelId="{6F1B9411-1216-4062-A42A-39DCB00368CC}" type="presOf" srcId="{181B72BB-3593-463F-8E5D-5E9B16ECD86D}" destId="{8DFAA1C7-2DB2-43ED-BE2E-B5B958D38443}" srcOrd="0" destOrd="0" presId="urn:microsoft.com/office/officeart/2005/8/layout/vList6"/>
    <dgm:cxn modelId="{BAC36CC2-A0A0-4EB4-8F20-721440B5794A}" type="presParOf" srcId="{8DFAA1C7-2DB2-43ED-BE2E-B5B958D38443}" destId="{28E5789E-1D1C-4E08-AFFA-1A8CC0B6888F}" srcOrd="0" destOrd="0" presId="urn:microsoft.com/office/officeart/2005/8/layout/vList6"/>
    <dgm:cxn modelId="{1CE4A1EA-7D99-4DF1-A2AE-89E6CB0DB6A0}" type="presParOf" srcId="{28E5789E-1D1C-4E08-AFFA-1A8CC0B6888F}" destId="{8F535566-259C-4834-8524-EB76897D211B}" srcOrd="0" destOrd="0" presId="urn:microsoft.com/office/officeart/2005/8/layout/vList6"/>
    <dgm:cxn modelId="{F3DB3A19-38BD-4A40-9AC4-393CF8BCDB81}" type="presParOf" srcId="{28E5789E-1D1C-4E08-AFFA-1A8CC0B6888F}" destId="{A1300B4E-C476-4DE0-B3F1-59B0B37A194C}" srcOrd="1" destOrd="0" presId="urn:microsoft.com/office/officeart/2005/8/layout/vList6"/>
    <dgm:cxn modelId="{30F03C2A-6799-4BF0-84E5-4CE7082CEB8C}" type="presParOf" srcId="{8DFAA1C7-2DB2-43ED-BE2E-B5B958D38443}" destId="{0C792875-B02D-4C51-B89D-6D77B9C5CBBE}" srcOrd="1" destOrd="0" presId="urn:microsoft.com/office/officeart/2005/8/layout/vList6"/>
    <dgm:cxn modelId="{26065838-37D4-4B24-8356-E37203C26D1F}" type="presParOf" srcId="{8DFAA1C7-2DB2-43ED-BE2E-B5B958D38443}" destId="{37F1FE1C-4102-4BFA-B825-B5311C468C91}" srcOrd="2" destOrd="0" presId="urn:microsoft.com/office/officeart/2005/8/layout/vList6"/>
    <dgm:cxn modelId="{81AA986A-8D41-4AC9-8421-A15EB95E7FEC}" type="presParOf" srcId="{37F1FE1C-4102-4BFA-B825-B5311C468C91}" destId="{F2BDB367-9817-400E-844C-62AB9AD8A6B5}" srcOrd="0" destOrd="0" presId="urn:microsoft.com/office/officeart/2005/8/layout/vList6"/>
    <dgm:cxn modelId="{3A04EFFA-6127-45C3-899B-3DE330A2B76F}" type="presParOf" srcId="{37F1FE1C-4102-4BFA-B825-B5311C468C91}" destId="{559F1929-FB7E-4C34-AAB7-CB5054B173C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18C16E-1949-4CA5-B3DD-75F38D223899}">
      <dsp:nvSpPr>
        <dsp:cNvPr id="0" name=""/>
        <dsp:cNvSpPr/>
      </dsp:nvSpPr>
      <dsp:spPr>
        <a:xfrm rot="16200000">
          <a:off x="2470" y="1822"/>
          <a:ext cx="3668762" cy="366876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ПРОСТАЯ ДВУХЧАСТНАЯ РЕПРИЗНАЯ ФОРМА </a:t>
          </a:r>
          <a:endParaRPr lang="ru-RU" sz="2600" kern="1200" dirty="0"/>
        </a:p>
      </dsp:txBody>
      <dsp:txXfrm rot="16200000">
        <a:off x="2470" y="1822"/>
        <a:ext cx="3668762" cy="3668762"/>
      </dsp:txXfrm>
    </dsp:sp>
    <dsp:sp modelId="{3875AAF1-9ABB-4B3F-B956-4DAD1DAC2F31}">
      <dsp:nvSpPr>
        <dsp:cNvPr id="0" name=""/>
        <dsp:cNvSpPr/>
      </dsp:nvSpPr>
      <dsp:spPr>
        <a:xfrm rot="5400000">
          <a:off x="4558366" y="1822"/>
          <a:ext cx="3668762" cy="366876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ПРОСТАЯ ДВУХЧАСТНАЯ БЕЗРЕПРИЗНАЯ ФОРМА </a:t>
          </a:r>
          <a:endParaRPr lang="ru-RU" sz="2600" kern="1200" dirty="0"/>
        </a:p>
      </dsp:txBody>
      <dsp:txXfrm rot="5400000">
        <a:off x="4558366" y="1822"/>
        <a:ext cx="3668762" cy="366876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300B4E-C476-4DE0-B3F1-59B0B37A194C}">
      <dsp:nvSpPr>
        <dsp:cNvPr id="0" name=""/>
        <dsp:cNvSpPr/>
      </dsp:nvSpPr>
      <dsp:spPr>
        <a:xfrm>
          <a:off x="3291839" y="414"/>
          <a:ext cx="4937760" cy="161583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kern="1200" dirty="0" smtClean="0"/>
            <a:t>ЗАПЕВ  </a:t>
          </a:r>
          <a:endParaRPr lang="ru-RU" sz="6500" kern="1200" dirty="0"/>
        </a:p>
      </dsp:txBody>
      <dsp:txXfrm>
        <a:off x="3291839" y="414"/>
        <a:ext cx="4937760" cy="1615831"/>
      </dsp:txXfrm>
    </dsp:sp>
    <dsp:sp modelId="{8F535566-259C-4834-8524-EB76897D211B}">
      <dsp:nvSpPr>
        <dsp:cNvPr id="0" name=""/>
        <dsp:cNvSpPr/>
      </dsp:nvSpPr>
      <dsp:spPr>
        <a:xfrm>
          <a:off x="0" y="414"/>
          <a:ext cx="3291840" cy="161583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 dirty="0" smtClean="0"/>
            <a:t>1 ПЕРИОД </a:t>
          </a:r>
          <a:endParaRPr lang="ru-RU" sz="5000" kern="1200" dirty="0"/>
        </a:p>
      </dsp:txBody>
      <dsp:txXfrm>
        <a:off x="0" y="414"/>
        <a:ext cx="3291840" cy="1615831"/>
      </dsp:txXfrm>
    </dsp:sp>
    <dsp:sp modelId="{559F1929-FB7E-4C34-AAB7-CB5054B173C9}">
      <dsp:nvSpPr>
        <dsp:cNvPr id="0" name=""/>
        <dsp:cNvSpPr/>
      </dsp:nvSpPr>
      <dsp:spPr>
        <a:xfrm>
          <a:off x="3291839" y="1777829"/>
          <a:ext cx="4937760" cy="161583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kern="1200" dirty="0" smtClean="0"/>
            <a:t>ПРИПЕВ </a:t>
          </a:r>
          <a:endParaRPr lang="ru-RU" sz="6500" kern="1200" dirty="0"/>
        </a:p>
      </dsp:txBody>
      <dsp:txXfrm>
        <a:off x="3291839" y="1777829"/>
        <a:ext cx="4937760" cy="1615831"/>
      </dsp:txXfrm>
    </dsp:sp>
    <dsp:sp modelId="{F2BDB367-9817-400E-844C-62AB9AD8A6B5}">
      <dsp:nvSpPr>
        <dsp:cNvPr id="0" name=""/>
        <dsp:cNvSpPr/>
      </dsp:nvSpPr>
      <dsp:spPr>
        <a:xfrm>
          <a:off x="0" y="1777829"/>
          <a:ext cx="3291840" cy="1615831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 dirty="0" smtClean="0"/>
            <a:t>2 ПЕРИОД </a:t>
          </a:r>
          <a:endParaRPr lang="ru-RU" sz="5000" kern="1200" dirty="0"/>
        </a:p>
      </dsp:txBody>
      <dsp:txXfrm>
        <a:off x="0" y="1777829"/>
        <a:ext cx="3291840" cy="16158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adre-perso3.png"/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251520" y="195487"/>
            <a:ext cx="8640960" cy="4752527"/>
          </a:xfrm>
          <a:prstGeom prst="rect">
            <a:avLst/>
          </a:prstGeom>
        </p:spPr>
      </p:pic>
      <p:pic>
        <p:nvPicPr>
          <p:cNvPr id="8" name="Рисунок 7" descr="238px-000-000-109.png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683568" y="3543858"/>
            <a:ext cx="1800200" cy="1276403"/>
          </a:xfrm>
          <a:prstGeom prst="rect">
            <a:avLst/>
          </a:prstGeom>
        </p:spPr>
      </p:pic>
      <p:pic>
        <p:nvPicPr>
          <p:cNvPr id="10" name="Рисунок 9" descr="238px-000-000-109.png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683568" y="249492"/>
            <a:ext cx="1800200" cy="1276403"/>
          </a:xfrm>
          <a:prstGeom prst="rect">
            <a:avLst/>
          </a:prstGeom>
        </p:spPr>
      </p:pic>
      <p:pic>
        <p:nvPicPr>
          <p:cNvPr id="11" name="Рисунок 10" descr="238px-000-000-109.png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7343800" y="357504"/>
            <a:ext cx="1800200" cy="1276403"/>
          </a:xfrm>
          <a:prstGeom prst="rect">
            <a:avLst/>
          </a:prstGeom>
        </p:spPr>
      </p:pic>
      <p:pic>
        <p:nvPicPr>
          <p:cNvPr id="9" name="Рисунок 8" descr="238px-000-000-109.png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7524328" y="3543858"/>
            <a:ext cx="1800200" cy="12764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913BD0F-42AE-4A85-AF36-3355EE9141A1}" type="datetimeFigureOut">
              <a:rPr lang="ru-RU" smtClean="0"/>
              <a:pPr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EDD086-A501-4E8A-8D40-E54ADD1B1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913BD0F-42AE-4A85-AF36-3355EE9141A1}" type="datetimeFigureOut">
              <a:rPr lang="ru-RU" smtClean="0"/>
              <a:pPr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EDD086-A501-4E8A-8D40-E54ADD1B1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913BD0F-42AE-4A85-AF36-3355EE9141A1}" type="datetimeFigureOut">
              <a:rPr lang="ru-RU" smtClean="0"/>
              <a:pPr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EDD086-A501-4E8A-8D40-E54ADD1B1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913BD0F-42AE-4A85-AF36-3355EE9141A1}" type="datetimeFigureOut">
              <a:rPr lang="ru-RU" smtClean="0"/>
              <a:pPr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EDD086-A501-4E8A-8D40-E54ADD1B1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913BD0F-42AE-4A85-AF36-3355EE9141A1}" type="datetimeFigureOut">
              <a:rPr lang="ru-RU" smtClean="0"/>
              <a:pPr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EDD086-A501-4E8A-8D40-E54ADD1B1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913BD0F-42AE-4A85-AF36-3355EE9141A1}" type="datetimeFigureOut">
              <a:rPr lang="ru-RU" smtClean="0"/>
              <a:pPr/>
              <a:t>07.01.2019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EDD086-A501-4E8A-8D40-E54ADD1B1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913BD0F-42AE-4A85-AF36-3355EE9141A1}" type="datetimeFigureOut">
              <a:rPr lang="ru-RU" smtClean="0"/>
              <a:pPr/>
              <a:t>07.01.2019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EDD086-A501-4E8A-8D40-E54ADD1B1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913BD0F-42AE-4A85-AF36-3355EE9141A1}" type="datetimeFigureOut">
              <a:rPr lang="ru-RU" smtClean="0"/>
              <a:pPr/>
              <a:t>07.01.2019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EDD086-A501-4E8A-8D40-E54ADD1B1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913BD0F-42AE-4A85-AF36-3355EE9141A1}" type="datetimeFigureOut">
              <a:rPr lang="ru-RU" smtClean="0"/>
              <a:pPr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EDD086-A501-4E8A-8D40-E54ADD1B1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913BD0F-42AE-4A85-AF36-3355EE9141A1}" type="datetimeFigureOut">
              <a:rPr lang="ru-RU" smtClean="0"/>
              <a:pPr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EDD086-A501-4E8A-8D40-E54ADD1B1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3000"/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35618927_0_67292_e3d13e38_XXXL.png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</a:blip>
          <a:stretch>
            <a:fillRect/>
          </a:stretch>
        </p:blipFill>
        <p:spPr>
          <a:xfrm>
            <a:off x="1547665" y="786036"/>
            <a:ext cx="6048671" cy="35714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Рамка 8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611"/>
            </a:avLst>
          </a:prstGeom>
          <a:blipFill>
            <a:blip r:embed="rId15" cstate="print">
              <a:lum bright="-10000" contrast="10000"/>
            </a:blip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 ?><Relationships xmlns="http://schemas.openxmlformats.org/package/2006/relationships"><Relationship Id="rId3" Target="../media/image18.jpeg" Type="http://schemas.openxmlformats.org/officeDocument/2006/relationships/image"/><Relationship Id="rId2" Target="../media/image1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1.bp.blogspot.com/-qZzvbQWPETY/WSLyVX3P10I/AAAAAAAHDfg/apTC-biCeokL3pmqj3WBEPNZRDfMtjipgCLcB/s1600/MUSICA+(VIOLIN)+(52).png" TargetMode="External"/><Relationship Id="rId13" Type="http://schemas.openxmlformats.org/officeDocument/2006/relationships/hyperlink" Target="https://i011.radikal.ru/1303/b8/a325dcda4a08.jpg" TargetMode="External"/><Relationship Id="rId18" Type="http://schemas.openxmlformats.org/officeDocument/2006/relationships/hyperlink" Target="http://easyen.ru/index/8-28799" TargetMode="External"/><Relationship Id="rId3" Type="http://schemas.openxmlformats.org/officeDocument/2006/relationships/hyperlink" Target="http://anacreation.a.n.pic.centerblog.net/cadre-perso3.png" TargetMode="External"/><Relationship Id="rId7" Type="http://schemas.openxmlformats.org/officeDocument/2006/relationships/hyperlink" Target="http://muzprosvetitel.ru/starfrpesnia.jpg" TargetMode="External"/><Relationship Id="rId12" Type="http://schemas.openxmlformats.org/officeDocument/2006/relationships/hyperlink" Target="http://williamrorick.com/upload/616313/images/optimize/C86773458C821235.jpg" TargetMode="External"/><Relationship Id="rId17" Type="http://schemas.openxmlformats.org/officeDocument/2006/relationships/hyperlink" Target="http://img-fotki.yandex.ru/get/6721/121447594.589/0_ff6c0_96a5e256_XL.jpg" TargetMode="External"/><Relationship Id="rId2" Type="http://schemas.openxmlformats.org/officeDocument/2006/relationships/hyperlink" Target="http://img-fotki.yandex.ru/get/5008/cadi-1986.700/0_8840a_aed006a5_L.jpg" TargetMode="External"/><Relationship Id="rId16" Type="http://schemas.openxmlformats.org/officeDocument/2006/relationships/hyperlink" Target="http://economic-definition.com/Images/Forex_Otzovik/280/290/734368014-Povtorenie_perioda_v_muzyke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rostoprikol.com/img/picture/May/25/481adb1efc64bc860f4efe6892cfe5fa/16.jpg" TargetMode="External"/><Relationship Id="rId11" Type="http://schemas.openxmlformats.org/officeDocument/2006/relationships/hyperlink" Target="https://mobimg.b-cdn.net/pic/v2/gallery/preview/goroda-lodki-pejzazh-veneciya-25806.jpg" TargetMode="External"/><Relationship Id="rId5" Type="http://schemas.openxmlformats.org/officeDocument/2006/relationships/hyperlink" Target="http://&#1085;&#1077;&#1082;&#1088;&#1086;&#1087;&#1086;&#1083;&#1100;.&#1091;&#1082;&#1088;/images/thumb/a/a3/000-000-109.png/238px-000-000-109.png" TargetMode="External"/><Relationship Id="rId15" Type="http://schemas.openxmlformats.org/officeDocument/2006/relationships/hyperlink" Target="https://www.proza.ru/pics/2012/06/27/558.jpg" TargetMode="External"/><Relationship Id="rId10" Type="http://schemas.openxmlformats.org/officeDocument/2006/relationships/hyperlink" Target="http://ayvazovskiy.su/wp-content/uploads/2017/01/f1c3240f-98b6-4e5b-b120-873aca44c86e.jpg" TargetMode="External"/><Relationship Id="rId4" Type="http://schemas.openxmlformats.org/officeDocument/2006/relationships/hyperlink" Target="http://rud.exdat.com/pars_docs/tw_refs/741/740340/740340_html_m7887ecf2.jpg" TargetMode="External"/><Relationship Id="rId9" Type="http://schemas.openxmlformats.org/officeDocument/2006/relationships/hyperlink" Target="https://upload.wikimedia.org/wikipedia/commons/thumb/3/30/Michail_Ivanovi&#269;_Glinka.jpg/372px-Michail_Ivanovi&#269;_Glinka.jpg" TargetMode="External"/><Relationship Id="rId14" Type="http://schemas.openxmlformats.org/officeDocument/2006/relationships/hyperlink" Target="https://cs3.livemaster.ru/zhurnalfoto/3/7/b/16052222450637b4da664b86e71545a30e841e43f3cd.jpe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2584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075806"/>
            <a:ext cx="2973233" cy="1728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627534"/>
            <a:ext cx="6264696" cy="1512167"/>
          </a:xfrm>
        </p:spPr>
        <p:txBody>
          <a:bodyPr>
            <a:prstTxWarp prst="textPlain">
              <a:avLst>
                <a:gd name="adj" fmla="val 49874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ПРОСТАЯ </a:t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ДВУХЧАСТНАЯ ФОРМА 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3003798"/>
            <a:ext cx="3888432" cy="1655322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sz="18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ru-RU" sz="18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презентации: </a:t>
            </a:r>
            <a:endParaRPr lang="ru-RU" sz="1800" i="1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800" i="1" dirty="0" err="1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Бейгул</a:t>
            </a:r>
            <a:r>
              <a:rPr lang="ru-RU" sz="18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1800" i="1" dirty="0" err="1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Куприяновна</a:t>
            </a:r>
            <a:r>
              <a:rPr lang="ru-RU" sz="18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8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учитель музыки 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8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ГБОУ «АООШ </a:t>
            </a:r>
            <a:r>
              <a:rPr lang="uk-UA" sz="18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І-ІІІ </a:t>
            </a:r>
            <a:r>
              <a:rPr lang="ru-RU" sz="18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ступеней №2» ЛНР 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8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Луганской области </a:t>
            </a:r>
          </a:p>
          <a:p>
            <a:pPr>
              <a:defRPr/>
            </a:pPr>
            <a:r>
              <a:rPr lang="ru-RU" sz="18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г. Антрацита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2355726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КУПЛЕТНО-ПЕСЕННЫЕ ЖАНРЫ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11510"/>
            <a:ext cx="8424936" cy="432047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ЗАПЕВ + ПРИПЕВ = КУПЛЕТ</a:t>
            </a:r>
          </a:p>
          <a:p>
            <a:pPr>
              <a:buNone/>
            </a:pPr>
            <a:endParaRPr lang="ru-RU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КУПЛЕТНАЯ ФОРМА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796136" y="1059582"/>
            <a:ext cx="2664296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23528" y="1131590"/>
            <a:ext cx="2016224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771800" y="1059582"/>
            <a:ext cx="2592288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ая фигурная скобка 6"/>
          <p:cNvSpPr/>
          <p:nvPr/>
        </p:nvSpPr>
        <p:spPr>
          <a:xfrm rot="5400000">
            <a:off x="3806915" y="-803625"/>
            <a:ext cx="810090" cy="6480720"/>
          </a:xfrm>
          <a:prstGeom prst="rightBrace">
            <a:avLst>
              <a:gd name="adj1" fmla="val 40972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7494"/>
            <a:ext cx="5760640" cy="64807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КУПЛЕТНАЯ ФОРМА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7494"/>
            <a:ext cx="6912768" cy="50405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ЙОГАНН БЕХСЕ. «СОЛЬВЕЙГ ЖДЁТ»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10000"/>
          </a:blip>
          <a:stretch>
            <a:fillRect/>
          </a:stretch>
        </p:blipFill>
        <p:spPr bwMode="auto">
          <a:xfrm>
            <a:off x="2961684" y="855390"/>
            <a:ext cx="3410516" cy="406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7494"/>
            <a:ext cx="7920880" cy="4320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dir="tl" rig="flat">
                <a:rot lat="0" lon="0" rev="6600000"/>
              </a:lightRig>
            </a:scene3d>
            <a:sp3d contourW="8890" extrusionH="25400">
              <a:bevelT h="31750" w="3810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b="1" dirty="0" lang="ru-RU" smtClean="0" sz="200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charset="0" pitchFamily="18" typeface="Times New Roman"/>
                <a:cs charset="0" pitchFamily="18" typeface="Times New Roman"/>
              </a:rPr>
              <a:t>ЭДВАРД ГРИГ. «ПЕСНЯ СОЛЬВЕЙГ» ИЗ СЮИТЫ «ПЕР ГЮНТ»</a:t>
            </a:r>
            <a:endParaRPr b="1" dirty="0" lang="ru-RU" sz="200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algn="tl" blurRad="50800" dir="5460000" dist="39000">
                  <a:srgbClr val="000000">
                    <a:alpha val="38000"/>
                  </a:srgbClr>
                </a:outerShdw>
              </a:effectLst>
              <a:latin charset="0" pitchFamily="18" typeface="Times New Roman"/>
              <a:cs charset="0" pitchFamily="18" typeface="Times New Roman"/>
            </a:endParaRPr>
          </a:p>
        </p:txBody>
      </p:sp>
      <p:pic>
        <p:nvPicPr>
          <p:cNvPr id="1026" name="Picture 2"/>
          <p:cNvPicPr>
            <a:picLocks noChangeArrowheads="1" noChangeAspect="1" noGrp="1"/>
          </p:cNvPicPr>
          <p:nvPr>
            <p:ph idx="1"/>
          </p:nvPr>
        </p:nvPicPr>
        <p:blipFill>
          <a:blip cstate="print" r:embed="rId2">
            <a:lum bright="10000" contrast="10000"/>
          </a:blip>
          <a:srcRect r="32"/>
          <a:stretch>
            <a:fillRect/>
          </a:stretch>
        </p:blipFill>
        <p:spPr bwMode="auto">
          <a:xfrm>
            <a:off x="395536" y="987574"/>
            <a:ext cx="2881391" cy="3789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4" name="Picture 3"/>
          <p:cNvPicPr>
            <a:picLocks noChangeArrowheads="1" noChangeAspect="1"/>
          </p:cNvPicPr>
          <p:nvPr/>
        </p:nvPicPr>
        <p:blipFill>
          <a:blip cstate="print" r:embed="rId3"/>
          <a:stretch>
            <a:fillRect/>
          </a:stretch>
        </p:blipFill>
        <p:spPr bwMode="auto">
          <a:xfrm>
            <a:off x="3655814" y="987574"/>
            <a:ext cx="514269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dur="indefinite" id="1" nodeType="tmRoot" restart="never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339502"/>
            <a:ext cx="3456384" cy="576064"/>
          </a:xfrm>
          <a:ln w="5715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ВОПРОСЫ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КАКИЕ ЧУВСТВА ВЫЗЫВАЕТ ЭТА ПЕСНЯ?  </a:t>
            </a: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ВСЕГДА ЛИ НАСТРОЕНИЕ В ПРОИЗВЕДЕНИИ ОДИНАКОВОЕ? </a:t>
            </a: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СКОЛЬКО ЧАСТЕЙ В ПРОИЗВЕДЕНИИ?</a:t>
            </a: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 звучала музыка?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7494"/>
            <a:ext cx="4968552" cy="85360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И. АЙВАЗОВСКИЙ </a:t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«ВЕНЕЦИАНСКАЯ НОЧЬ»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03864" y="1131590"/>
            <a:ext cx="6094462" cy="378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7494"/>
            <a:ext cx="8064896" cy="5760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И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ГЛИНКА РОМАНС «ВЕНЕЦИАНСКАЯ НОЧЬ»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03598"/>
            <a:ext cx="2232248" cy="3364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36750" y="1203598"/>
            <a:ext cx="541500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9502"/>
            <a:ext cx="8229600" cy="57606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ВОПРОСЫ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Опишите ваше впечатление о романсе М.И.Глинки. </a:t>
            </a: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Какой характер музыки в романсе М.И.Глинки?</a:t>
            </a: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Какую картину вы представили, слушая романс?</a:t>
            </a: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 звучала музыка?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7494"/>
            <a:ext cx="5184576" cy="378042"/>
          </a:xfrm>
          <a:ln w="5715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ИСТОЧНИКИ ИНФОРМАЦИИ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99542"/>
            <a:ext cx="8568952" cy="4248472"/>
          </a:xfrm>
        </p:spPr>
        <p:txBody>
          <a:bodyPr>
            <a:normAutofit fontScale="25000" lnSpcReduction="20000"/>
          </a:bodyPr>
          <a:lstStyle/>
          <a:p>
            <a:r>
              <a:rPr lang="ru-RU" sz="4400" u="sng" dirty="0">
                <a:latin typeface="Times New Roman" pitchFamily="18" charset="0"/>
                <a:cs typeface="Times New Roman" pitchFamily="18" charset="0"/>
                <a:hlinkClick r:id="rId2"/>
              </a:rPr>
              <a:t>http://img-fotki.yandex.ru/get/5008/cadi-1986.700/0_8840a_aed006a5_L.jpg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>
                <a:latin typeface="Times New Roman" pitchFamily="18" charset="0"/>
                <a:cs typeface="Times New Roman" pitchFamily="18" charset="0"/>
                <a:hlinkClick r:id="rId3"/>
              </a:rPr>
              <a:t>http://anacreation.a.n.pic.centerblog.net/cadre-perso3.png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>
                <a:latin typeface="Times New Roman" pitchFamily="18" charset="0"/>
                <a:cs typeface="Times New Roman" pitchFamily="18" charset="0"/>
                <a:hlinkClick r:id="rId4"/>
              </a:rPr>
              <a:t>http://rud.exdat.com/pars_docs/tw_refs/741/740340/740340_html_m7887ecf2.jpg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>
                <a:latin typeface="Times New Roman" pitchFamily="18" charset="0"/>
                <a:cs typeface="Times New Roman" pitchFamily="18" charset="0"/>
                <a:hlinkClick r:id="rId5"/>
              </a:rPr>
              <a:t>http://некрополь.укр/images/thumb/a/a3/000-000-109.png/238px-000-000-109.png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>
                <a:latin typeface="Times New Roman" pitchFamily="18" charset="0"/>
                <a:cs typeface="Times New Roman" pitchFamily="18" charset="0"/>
                <a:hlinkClick r:id="rId6"/>
              </a:rPr>
              <a:t>http://</a:t>
            </a:r>
            <a:r>
              <a:rPr lang="ru-RU" sz="4400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prostoprikol.com/img/picture/May/25/481adb1efc64bc860f4efe6892cfe5fa/16.jpg</a:t>
            </a:r>
            <a:r>
              <a:rPr lang="ru-RU" sz="4400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http://muzprosvetitel.ru/starfrpesnia.jpg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  <a:hlinkClick r:id="rId8"/>
              </a:rPr>
              <a:t>https://1.bp.blogspot.com/-qZzvbQWPETY/WSLyVX3P10I/AAAAAAAHDfg/apTC-biCeokL3pmqj3WBEPNZRDfMtjipgCLcB/s1600/MUSICA%2B%2528VIOLIN%2529%2B%252852%2529.png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  <a:hlinkClick r:id="rId9"/>
              </a:rPr>
              <a:t>https://upload.wikimedia.org/wikipedia/commons/thumb/3/30/Michail_Ivanovič_Glinka.jpg/372px-Michail_Ivanovič_Glinka.jpg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http://ayvazovskiy.su/wp-content/uploads/2017/01/f1c3240f-98b6-4e5b-b120-873aca44c86e.jpg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https://mobimg.b-cdn.net/pic/v2/gallery/preview/goroda-lodki-pejzazh-veneciya-25806.jpg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http://williamrorick.com/upload/616313/images/optimize/C86773458C821235.jpg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https://i011.radikal.ru/1303/b8/a325dcda4a08.jpg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https://cs3.livemaster.ru/zhurnalfoto/3/7/b/16052222450637b4da664b86e71545a30e841e43f3cd.jpeg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https://www.proza.ru/pics/2012/06/27/558.jpg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http://economic-definition.com/Images/Forex_Otzovik/280/290/734368014-Povtorenie_perioda_v_muzyke.jpg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u="sng" dirty="0" smtClean="0">
                <a:latin typeface="Times New Roman" pitchFamily="18" charset="0"/>
                <a:cs typeface="Times New Roman" pitchFamily="18" charset="0"/>
                <a:hlinkClick r:id="rId17"/>
              </a:rPr>
              <a:t>http://img-fotki.yandex.ru/get/6721/121447594.589/0_ff6c0_96a5e256_XL.jpg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Вы 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можете использовать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данное оформление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для создания своих презентаций,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но в своей презентации вы должны указать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автора шаблона: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400" b="1" dirty="0" err="1">
                <a:latin typeface="Times New Roman" pitchFamily="18" charset="0"/>
                <a:cs typeface="Times New Roman" pitchFamily="18" charset="0"/>
              </a:rPr>
              <a:t>Бейгул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3400" b="1" dirty="0" err="1">
                <a:latin typeface="Times New Roman" pitchFamily="18" charset="0"/>
                <a:cs typeface="Times New Roman" pitchFamily="18" charset="0"/>
              </a:rPr>
              <a:t>Куприяновна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3400" b="1" i="1" dirty="0" smtClean="0">
                <a:latin typeface="Times New Roman" pitchFamily="18" charset="0"/>
                <a:cs typeface="Times New Roman" pitchFamily="18" charset="0"/>
              </a:rPr>
              <a:t>учитель музыки ГБОУ «АООШ </a:t>
            </a:r>
            <a:r>
              <a:rPr lang="uk-UA" sz="3400" b="1" i="1" dirty="0" smtClean="0">
                <a:latin typeface="Times New Roman" pitchFamily="18" charset="0"/>
                <a:cs typeface="Times New Roman" pitchFamily="18" charset="0"/>
              </a:rPr>
              <a:t>І-ІІІ </a:t>
            </a:r>
            <a:r>
              <a:rPr lang="ru-RU" sz="3400" b="1" i="1" dirty="0" smtClean="0">
                <a:latin typeface="Times New Roman" pitchFamily="18" charset="0"/>
                <a:cs typeface="Times New Roman" pitchFamily="18" charset="0"/>
              </a:rPr>
              <a:t>ступеней №2» ЛНР 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3400" b="1" i="1" dirty="0" smtClean="0">
                <a:latin typeface="Times New Roman" pitchFamily="18" charset="0"/>
                <a:cs typeface="Times New Roman" pitchFamily="18" charset="0"/>
              </a:rPr>
              <a:t>Луганской области г. Антрацит </a:t>
            </a:r>
          </a:p>
          <a:p>
            <a:pPr algn="ctr">
              <a:buNone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  <a:hlinkClick r:id="rId18"/>
              </a:rPr>
              <a:t>http://easyen.ru/index/8-28799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7494"/>
            <a:ext cx="6696744" cy="72008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ДВУХЧАСТНАЯ ФОРМА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МУЗЫКАЛЬНЫЕ ПРОИЗВЕДЕНИЯ, ПОСТРОЕННЫЕ НА ДВУХ РАЗНЫХ МУЗЫКАЛЬНЫХ ТЕМАХ (ПЕРИОДАХ), ПЕРЕДАЮЩИХ РАЗНЫЕ МЫСЛИ И ЧУВСТВА, НАЗЫВАЮТСЯ ДВУХЧАСТНЫМИ. 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395536" y="195486"/>
            <a:ext cx="8208912" cy="46805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67744" y="206375"/>
            <a:ext cx="4752528" cy="85725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ПЕРИОД -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 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1200150"/>
            <a:ext cx="8784976" cy="36038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ЭТО МУЗЫКАЛЬНЫЙ «СТРОИТЕЛЬНЫЙ» МАТЕРИАЛ, ИЗ КОТОРОГО СКЛАДЫВАЮТСЯ БОЛЕЕ СЛОЖНЫЕ ФОРМЫ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7494"/>
            <a:ext cx="6696744" cy="50405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ПРОСТАЯ ДВУХЧАСТНАЯ ФОРМА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15566"/>
            <a:ext cx="8640960" cy="1440160"/>
          </a:xfrm>
          <a:ln w="5715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ЭТО МУЗЫКАЛЬНАЯ ФОРМА, СОСТОЯЩАЯ ИЗ ДВУХ ЧАСТЕЙ, ПЕРВАЯ ИЗ КОТОРЫХ ЯВЛЯЕТСЯ ПЕРИОДОМ, А ВТОРАЯ НЕ СОДЕРЖИТ ФОРМ БОЛЕЕ СЛОЖНЫХ, ЧЕМ ПЕРИОД.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734368014-Povtorenie_perioda_v_muzyk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499742"/>
            <a:ext cx="3528392" cy="234990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 descr="5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1134" y="2528375"/>
            <a:ext cx="3241306" cy="234763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5978"/>
            <a:ext cx="8640960" cy="781596"/>
          </a:xfr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 ДВУХЧАСТНОМ МУЗЫКАЛЬНОМ ПРОИЗВЕДЕНИИ ДВЕ МУЗЫКАЛЬНЫХ ТЕМЫ, ДВА МУЗЫКАЛЬНЫХ ОБРАЗА, ДВА ПЕРИОДА </a:t>
            </a:r>
            <a: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2700" b="1" dirty="0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971600" y="1779662"/>
            <a:ext cx="2160587" cy="1441450"/>
          </a:xfrm>
          <a:prstGeom prst="rect">
            <a:avLst/>
          </a:prstGeom>
          <a:gradFill rotWithShape="1">
            <a:gsLst>
              <a:gs pos="0">
                <a:srgbClr val="DB4981"/>
              </a:gs>
              <a:gs pos="100000">
                <a:srgbClr val="B03B68"/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Oval 12"/>
          <p:cNvSpPr>
            <a:spLocks noChangeArrowheads="1"/>
          </p:cNvSpPr>
          <p:nvPr/>
        </p:nvSpPr>
        <p:spPr bwMode="auto">
          <a:xfrm>
            <a:off x="5580112" y="1491630"/>
            <a:ext cx="1655763" cy="1727200"/>
          </a:xfrm>
          <a:prstGeom prst="ellipse">
            <a:avLst/>
          </a:prstGeom>
          <a:gradFill rotWithShape="1">
            <a:gsLst>
              <a:gs pos="0">
                <a:srgbClr val="68D7DA"/>
              </a:gs>
              <a:gs pos="100000">
                <a:srgbClr val="008000"/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19672" y="3723878"/>
            <a:ext cx="792088" cy="72879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84168" y="3579862"/>
            <a:ext cx="864096" cy="80079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7494"/>
            <a:ext cx="7632848" cy="720080"/>
          </a:xfrm>
          <a:ln w="5715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ДВУХЧАСТНОЙ ФОРМЫ: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131590"/>
          <a:ext cx="8229600" cy="3672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95486"/>
            <a:ext cx="7560840" cy="432048"/>
          </a:xfrm>
          <a:ln w="5715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ПРОСТАЯ ДВУХЧАСТНАЯ РЕПРИЗНАЯ ФОРМА: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275606"/>
            <a:ext cx="914400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275606"/>
            <a:ext cx="914400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2355726"/>
            <a:ext cx="1872208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1275606"/>
            <a:ext cx="914400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  <a:endParaRPr lang="ru-RU" sz="3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8024" y="1275606"/>
            <a:ext cx="914400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51920" y="2355726"/>
            <a:ext cx="1872208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899592" y="3795886"/>
            <a:ext cx="7416824" cy="11521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ДЛЯ ТАКОЙ ФОРМЫ ХАРАКТЕРНО ТО, ЧТО В КОНЦЕ ВТОРОГО ПЕРИОДА ПОВТОРЯЕТСЯ ОДНО ПРЕДЛОЖЕНИЕ ИЗ ПЕРВОГО ПЕРИОДА </a:t>
            </a:r>
            <a:endParaRPr kumimoji="0" lang="ru-RU" sz="24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Плюс 12"/>
          <p:cNvSpPr/>
          <p:nvPr/>
        </p:nvSpPr>
        <p:spPr>
          <a:xfrm>
            <a:off x="2843808" y="1851670"/>
            <a:ext cx="914400" cy="9144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" name="Рисунок 13" descr="starfrpesn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627534"/>
            <a:ext cx="1800200" cy="243355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5" name="TextBox 14"/>
          <p:cNvSpPr txBox="1"/>
          <p:nvPr/>
        </p:nvSpPr>
        <p:spPr>
          <a:xfrm>
            <a:off x="6228184" y="2859782"/>
            <a:ext cx="2304256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П. Чайковский. </a:t>
            </a:r>
          </a:p>
          <a:p>
            <a:pPr algn="ctr"/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«Старинная французская песенка». </a:t>
            </a:r>
            <a:endParaRPr lang="ru-RU" sz="1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7494"/>
            <a:ext cx="8064896" cy="432048"/>
          </a:xfrm>
          <a:ln w="5715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ПРОСТАЯ ДВУХЧАСТНАЯ БЕЗРЕПРИЗНАЯ ФОРМА: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275606"/>
            <a:ext cx="914400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275606"/>
            <a:ext cx="914400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2355726"/>
            <a:ext cx="1872208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1275606"/>
            <a:ext cx="914400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  <a:endParaRPr lang="ru-RU" sz="3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8024" y="1275606"/>
            <a:ext cx="914400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  <a:endParaRPr lang="ru-RU" sz="3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51920" y="2355726"/>
            <a:ext cx="1872208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4371950"/>
            <a:ext cx="8784976" cy="432048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ТАКАЯ ФОРМА СОСТОИТ ИЗ ДВУХ РАЗНЫХ ПЕРИОДОВ</a:t>
            </a:r>
            <a:endParaRPr kumimoji="0" lang="ru-RU" sz="24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Плюс 12"/>
          <p:cNvSpPr/>
          <p:nvPr/>
        </p:nvSpPr>
        <p:spPr>
          <a:xfrm>
            <a:off x="2843808" y="1851670"/>
            <a:ext cx="914400" cy="91440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" name="Рисунок 13" descr="starfrpesn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1059582"/>
            <a:ext cx="3022967" cy="204050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5" name="TextBox 14"/>
          <p:cNvSpPr txBox="1"/>
          <p:nvPr/>
        </p:nvSpPr>
        <p:spPr>
          <a:xfrm>
            <a:off x="6012160" y="3219822"/>
            <a:ext cx="288032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П. И. Чайковский. </a:t>
            </a:r>
          </a:p>
          <a:p>
            <a:pPr algn="ctr"/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«Шарманщик» из цикла «Детский альбом»</a:t>
            </a:r>
            <a:endParaRPr lang="ru-RU" sz="1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339502"/>
            <a:ext cx="4680520" cy="5760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ВЫ ЗАМЕЧАЛИ, ЧТО: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ПЕСНЯХ ЕСТЬ РАЗДЕЛЫ, ГДЕ СЛОВА ПОВТОРЯЮТСЯ?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 НАЗЫВАЕТСЯ ЭТОТ РАЗДЕЛ?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ВЕРНО, ЭТО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ПРИПЕВ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 ЧАСТЬ ПЕСНИ, ГДЕ СЛОВА ИЗМЕНЯЮТСЯ НАЗЫВАЕТСЯ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ЗАПЕВ</a:t>
            </a:r>
          </a:p>
          <a:p>
            <a:endParaRPr lang="ru-RU" dirty="0" smtClean="0">
              <a:latin typeface="Georgia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407</Words>
  <Application>Microsoft Office PowerPoint</Application>
  <PresentationFormat>Экран (16:9)</PresentationFormat>
  <Paragraphs>98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ПРОСТАЯ  ДВУХЧАСТНАЯ ФОРМА  </vt:lpstr>
      <vt:lpstr>ДВУХЧАСТНАЯ ФОРМА </vt:lpstr>
      <vt:lpstr>ПЕРИОД - </vt:lpstr>
      <vt:lpstr>ПРОСТАЯ ДВУХЧАСТНАЯ ФОРМА </vt:lpstr>
      <vt:lpstr> В ДВУХЧАСТНОМ МУЗЫКАЛЬНОМ ПРОИЗВЕДЕНИИ ДВЕ МУЗЫКАЛЬНЫХ ТЕМЫ, ДВА МУЗЫКАЛЬНЫХ ОБРАЗА, ДВА ПЕРИОДА  </vt:lpstr>
      <vt:lpstr>ВИДЫ ДВУХЧАСТНОЙ ФОРМЫ: </vt:lpstr>
      <vt:lpstr>ПРОСТАЯ ДВУХЧАСТНАЯ РЕПРИЗНАЯ ФОРМА: </vt:lpstr>
      <vt:lpstr>ПРОСТАЯ ДВУХЧАСТНАЯ БЕЗРЕПРИЗНАЯ ФОРМА: </vt:lpstr>
      <vt:lpstr>А ВЫ ЗАМЕЧАЛИ, ЧТО: </vt:lpstr>
      <vt:lpstr>Слайд 10</vt:lpstr>
      <vt:lpstr>КУПЛЕТНАЯ ФОРМА </vt:lpstr>
      <vt:lpstr>ЙОГАНН БЕХСЕ. «СОЛЬВЕЙГ ЖДЁТ»</vt:lpstr>
      <vt:lpstr>ЭДВАРД ГРИГ. «ПЕСНЯ СОЛЬВЕЙГ» ИЗ СЮИТЫ «ПЕР ГЮНТ»</vt:lpstr>
      <vt:lpstr>ВОПРОСЫ </vt:lpstr>
      <vt:lpstr>И. АЙВАЗОВСКИЙ  «ВЕНЕЦИАНСКАЯ НОЧЬ»</vt:lpstr>
      <vt:lpstr>М. И. ГЛИНКА РОМАНС «ВЕНЕЦИАНСКАЯ НОЧЬ»</vt:lpstr>
      <vt:lpstr>ВОПРОСЫ </vt:lpstr>
      <vt:lpstr>ИСТОЧНИКИ ИНФОРМАЦИИ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Двухчастная форма музыки</dc:title>
  <dc:subject>Музыкальные формы</dc:subject>
  <dc:creator>Бейгул Ольга Куприяновна</dc:creator>
  <cp:lastModifiedBy>Админ</cp:lastModifiedBy>
  <cp:revision>29</cp:revision>
  <dcterms:created xsi:type="dcterms:W3CDTF">2018-02-05T19:36:12Z</dcterms:created>
  <dcterms:modified xsi:type="dcterms:W3CDTF">2019-01-07T19:58:10Z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1440535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